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6" r:id="rId5"/>
    <p:sldId id="265" r:id="rId6"/>
    <p:sldId id="261" r:id="rId7"/>
    <p:sldId id="257" r:id="rId8"/>
    <p:sldId id="262" r:id="rId9"/>
    <p:sldId id="258" r:id="rId10"/>
    <p:sldId id="259" r:id="rId11"/>
    <p:sldId id="267" r:id="rId12"/>
    <p:sldId id="269" r:id="rId13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-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90929"/>
  </p:normalViewPr>
  <p:slideViewPr>
    <p:cSldViewPr>
      <p:cViewPr>
        <p:scale>
          <a:sx n="51" d="100"/>
          <a:sy n="51" d="100"/>
        </p:scale>
        <p:origin x="-66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143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ru-RU" altLang="ru-RU" noProof="0" smtClean="0"/>
              <a:t>Образец заголовка</a:t>
            </a:r>
            <a:endParaRPr lang="en-US" altLang="ru-RU" noProof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altLang="ru-RU" noProof="0" smtClean="0"/>
              <a:t>Образец подзаголовка</a:t>
            </a:r>
            <a:endParaRPr lang="en-US" altLang="ru-RU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984AE40-ECD5-417A-ACED-F20A52BD02A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8672777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6333A3-369E-4433-8865-0EA88C563662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6867880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F18D7-03DE-4368-9B38-0445332B105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794998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857B55-2543-4394-B57A-354B87D03A6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053508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C549EC-74BB-45A8-881F-858764D6769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33496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E54FF5-5A69-4C5E-A833-AE5BD91DDCA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952369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8F4A8-E10A-4112-B5F0-7715F21ED4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516831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D43897-45CA-4876-BE23-CCC27AB3097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36400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729D80-DD64-488B-A438-A0B5D48353D5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7918031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D6C802-DB3E-4F9B-B4A2-DCA4AAD540B7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352965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D91A937-2FB5-4D29-9E48-C11BCAC5863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496177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g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en-US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18662AC9-4FBE-4077-B013-0D83FC632FF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pic>
        <p:nvPicPr>
          <p:cNvPr id="1031" name="Picture 7" descr="C:\power_point_templates\light_boxes.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86400"/>
            <a:ext cx="1600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jpe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4"/>
          <p:cNvSpPr>
            <a:spLocks noChangeArrowheads="1"/>
          </p:cNvSpPr>
          <p:nvPr/>
        </p:nvSpPr>
        <p:spPr bwMode="auto">
          <a:xfrm>
            <a:off x="1600200" y="1600200"/>
            <a:ext cx="6172200" cy="3657600"/>
          </a:xfrm>
          <a:prstGeom prst="rect">
            <a:avLst/>
          </a:prstGeom>
          <a:solidFill>
            <a:schemeClr val="folHlink">
              <a:alpha val="50195"/>
            </a:schemeClr>
          </a:solidFill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ru-RU" altLang="ru-RU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2394744" y="25829"/>
            <a:ext cx="6227762" cy="765175"/>
          </a:xfrm>
        </p:spPr>
        <p:txBody>
          <a:bodyPr/>
          <a:lstStyle/>
          <a:p>
            <a:pPr eaLnBrk="1" hangingPunct="1"/>
            <a:r>
              <a:rPr lang="uk-UA" altLang="ru-RU" sz="2400" dirty="0" smtClean="0">
                <a:solidFill>
                  <a:srgbClr val="002060"/>
                </a:solidFill>
                <a:latin typeface="Impact" pitchFamily="34" charset="0"/>
              </a:rPr>
              <a:t>Державний навчальний заклад </a:t>
            </a:r>
          </a:p>
          <a:p>
            <a:pPr eaLnBrk="1" hangingPunct="1"/>
            <a:r>
              <a:rPr lang="uk-UA" altLang="ru-RU" sz="2400" dirty="0" smtClean="0">
                <a:solidFill>
                  <a:srgbClr val="002060"/>
                </a:solidFill>
                <a:latin typeface="Impact" pitchFamily="34" charset="0"/>
              </a:rPr>
              <a:t>«Подільський центр професійно-технічної освіти»</a:t>
            </a:r>
            <a:endParaRPr lang="ru-RU" altLang="ru-RU" sz="2400" dirty="0" smtClean="0">
              <a:solidFill>
                <a:srgbClr val="002060"/>
              </a:solidFill>
              <a:latin typeface="Impact" pitchFamily="34" charset="0"/>
            </a:endParaRPr>
          </a:p>
        </p:txBody>
      </p:sp>
      <p:sp>
        <p:nvSpPr>
          <p:cNvPr id="307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635125" y="2708275"/>
            <a:ext cx="6172200" cy="1143000"/>
          </a:xfrm>
        </p:spPr>
        <p:txBody>
          <a:bodyPr/>
          <a:lstStyle/>
          <a:p>
            <a:pPr eaLnBrk="1" hangingPunct="1"/>
            <a:r>
              <a:rPr lang="uk-UA" altLang="ru-RU" sz="3600" dirty="0" smtClean="0">
                <a:solidFill>
                  <a:schemeClr val="tx1"/>
                </a:solidFill>
                <a:latin typeface="Impact" pitchFamily="34" charset="0"/>
              </a:rPr>
              <a:t>Звіт про роботу </a:t>
            </a:r>
            <a:br>
              <a:rPr lang="uk-UA" altLang="ru-RU" sz="36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2800" dirty="0" smtClean="0">
                <a:solidFill>
                  <a:schemeClr val="tx1"/>
                </a:solidFill>
                <a:latin typeface="Impact" pitchFamily="34" charset="0"/>
              </a:rPr>
              <a:t>навчально-практичного центру </a:t>
            </a:r>
            <a:br>
              <a:rPr lang="uk-UA" altLang="ru-RU" sz="28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2800" dirty="0" smtClean="0">
                <a:solidFill>
                  <a:schemeClr val="tx1"/>
                </a:solidFill>
                <a:latin typeface="Impact" pitchFamily="34" charset="0"/>
              </a:rPr>
              <a:t>з професії «Монтажник санітарно-технічних систем та устаткування»</a:t>
            </a:r>
            <a: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  <a:t/>
            </a:r>
            <a:b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  <a:t>			</a:t>
            </a:r>
            <a:b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  <a:t/>
            </a:r>
            <a:b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1000" dirty="0" smtClean="0">
                <a:solidFill>
                  <a:schemeClr val="tx1"/>
                </a:solidFill>
                <a:latin typeface="Impact" pitchFamily="34" charset="0"/>
              </a:rPr>
              <a:t>			    </a:t>
            </a:r>
            <a:r>
              <a:rPr lang="uk-UA" altLang="ru-RU" sz="2400" dirty="0" smtClean="0">
                <a:solidFill>
                  <a:schemeClr val="tx1"/>
                </a:solidFill>
                <a:latin typeface="Impact" pitchFamily="34" charset="0"/>
              </a:rPr>
              <a:t>Доповідач: </a:t>
            </a:r>
            <a:br>
              <a:rPr lang="uk-UA" altLang="ru-RU" sz="24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2400" dirty="0" smtClean="0">
                <a:solidFill>
                  <a:schemeClr val="tx1"/>
                </a:solidFill>
                <a:latin typeface="Impact" pitchFamily="34" charset="0"/>
              </a:rPr>
              <a:t>			    </a:t>
            </a:r>
            <a:r>
              <a:rPr lang="uk-UA" altLang="ru-RU" sz="2400" dirty="0" err="1" smtClean="0">
                <a:solidFill>
                  <a:schemeClr val="tx1"/>
                </a:solidFill>
                <a:latin typeface="Impact" pitchFamily="34" charset="0"/>
              </a:rPr>
              <a:t>Рущак</a:t>
            </a:r>
            <a:r>
              <a:rPr lang="uk-UA" altLang="ru-RU" sz="2400" dirty="0" smtClean="0">
                <a:solidFill>
                  <a:schemeClr val="tx1"/>
                </a:solidFill>
                <a:latin typeface="Impact" pitchFamily="34" charset="0"/>
              </a:rPr>
              <a:t> М.Ю., </a:t>
            </a:r>
            <a:br>
              <a:rPr lang="uk-UA" altLang="ru-RU" sz="2400" dirty="0" smtClean="0">
                <a:solidFill>
                  <a:schemeClr val="tx1"/>
                </a:solidFill>
                <a:latin typeface="Impact" pitchFamily="34" charset="0"/>
              </a:rPr>
            </a:br>
            <a:r>
              <a:rPr lang="uk-UA" altLang="ru-RU" sz="2400" dirty="0" smtClean="0">
                <a:solidFill>
                  <a:schemeClr val="tx1"/>
                </a:solidFill>
                <a:latin typeface="Impact" pitchFamily="34" charset="0"/>
              </a:rPr>
              <a:t>				директор Центру</a:t>
            </a:r>
            <a:endParaRPr lang="ru-RU" altLang="ru-RU" sz="2400" dirty="0" smtClean="0">
              <a:solidFill>
                <a:schemeClr val="tx1"/>
              </a:solidFill>
              <a:latin typeface="Impact" pitchFamily="34" charset="0"/>
            </a:endParaRPr>
          </a:p>
        </p:txBody>
      </p:sp>
      <p:sp>
        <p:nvSpPr>
          <p:cNvPr id="3077" name="TextBox 1"/>
          <p:cNvSpPr txBox="1">
            <a:spLocks noChangeArrowheads="1"/>
          </p:cNvSpPr>
          <p:nvPr/>
        </p:nvSpPr>
        <p:spPr bwMode="auto">
          <a:xfrm>
            <a:off x="611188" y="6369050"/>
            <a:ext cx="48974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uk-UA" altLang="ru-RU" b="1"/>
              <a:t>Кам'янець-Подільський, 2019 </a:t>
            </a:r>
            <a:endParaRPr lang="ru-RU" altLang="ru-RU" b="1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3429000"/>
            <a:ext cx="2214226" cy="20013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678"/>
          <a:stretch>
            <a:fillRect/>
          </a:stretch>
        </p:blipFill>
        <p:spPr bwMode="auto">
          <a:xfrm>
            <a:off x="169863" y="1404938"/>
            <a:ext cx="4778375" cy="4529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10150" y="1268413"/>
            <a:ext cx="3995738" cy="4802187"/>
          </a:xfrm>
          <a:prstGeom prst="rect">
            <a:avLst/>
          </a:prstGeom>
        </p:spPr>
        <p:txBody>
          <a:bodyPr>
            <a:spAutoFit/>
          </a:bodyPr>
          <a:lstStyle/>
          <a:p>
            <a:pPr indent="180000" algn="just">
              <a:defRPr/>
            </a:pPr>
            <a:r>
              <a:rPr lang="ru-RU" sz="1800" dirty="0"/>
              <a:t>При </a:t>
            </a:r>
            <a:r>
              <a:rPr lang="ru-RU" sz="1800" dirty="0" err="1"/>
              <a:t>створенні</a:t>
            </a:r>
            <a:r>
              <a:rPr lang="ru-RU" sz="1800" dirty="0"/>
              <a:t> НПЦ </a:t>
            </a:r>
            <a:r>
              <a:rPr lang="ru-RU" sz="1800" dirty="0" err="1"/>
              <a:t>ставимо</a:t>
            </a:r>
            <a:r>
              <a:rPr lang="ru-RU" sz="1800" dirty="0"/>
              <a:t> завдання </a:t>
            </a:r>
            <a:r>
              <a:rPr lang="ru-RU" sz="1800" dirty="0" err="1"/>
              <a:t>інформувати</a:t>
            </a:r>
            <a:r>
              <a:rPr lang="ru-RU" sz="1800" dirty="0"/>
              <a:t> </a:t>
            </a:r>
            <a:r>
              <a:rPr lang="ru-RU" sz="1800" dirty="0" err="1"/>
              <a:t>потенційних</a:t>
            </a:r>
            <a:r>
              <a:rPr lang="ru-RU" sz="1800" dirty="0"/>
              <a:t> </a:t>
            </a:r>
            <a:r>
              <a:rPr lang="ru-RU" sz="1800" dirty="0" err="1"/>
              <a:t>клієнтів</a:t>
            </a:r>
            <a:r>
              <a:rPr lang="ru-RU" sz="1800" dirty="0"/>
              <a:t> про свою </a:t>
            </a:r>
            <a:r>
              <a:rPr lang="ru-RU" sz="1800" dirty="0" err="1"/>
              <a:t>появу</a:t>
            </a:r>
            <a:r>
              <a:rPr lang="ru-RU" sz="1800" dirty="0"/>
              <a:t> на ринку </a:t>
            </a:r>
            <a:r>
              <a:rPr lang="ru-RU" sz="1800" dirty="0" err="1"/>
              <a:t>освітніх</a:t>
            </a:r>
            <a:r>
              <a:rPr lang="ru-RU" sz="1800" dirty="0"/>
              <a:t> </a:t>
            </a:r>
            <a:r>
              <a:rPr lang="ru-RU" sz="1800" dirty="0" err="1"/>
              <a:t>послуг</a:t>
            </a:r>
            <a:r>
              <a:rPr lang="ru-RU" sz="1800" dirty="0"/>
              <a:t> та ринку праці. Реклама на </a:t>
            </a:r>
            <a:r>
              <a:rPr lang="ru-RU" sz="1800" dirty="0" err="1"/>
              <a:t>цьому</a:t>
            </a:r>
            <a:r>
              <a:rPr lang="ru-RU" sz="1800" dirty="0"/>
              <a:t> </a:t>
            </a:r>
            <a:r>
              <a:rPr lang="ru-RU" sz="1800" dirty="0" err="1"/>
              <a:t>етапі</a:t>
            </a:r>
            <a:r>
              <a:rPr lang="ru-RU" sz="1800" dirty="0"/>
              <a:t> </a:t>
            </a:r>
            <a:r>
              <a:rPr lang="ru-RU" sz="1800" dirty="0" err="1"/>
              <a:t>життєво</a:t>
            </a:r>
            <a:r>
              <a:rPr lang="ru-RU" sz="1800" dirty="0"/>
              <a:t> </a:t>
            </a:r>
            <a:r>
              <a:rPr lang="ru-RU" sz="1800" dirty="0" err="1"/>
              <a:t>необхідна</a:t>
            </a:r>
            <a:r>
              <a:rPr lang="ru-RU" sz="1800" dirty="0"/>
              <a:t>, тому </a:t>
            </a:r>
            <a:r>
              <a:rPr lang="ru-RU" sz="1800" dirty="0" err="1"/>
              <a:t>доцільно</a:t>
            </a:r>
            <a:r>
              <a:rPr lang="ru-RU" sz="1800" dirty="0"/>
              <a:t> </a:t>
            </a:r>
            <a:r>
              <a:rPr lang="ru-RU" sz="1800" dirty="0" err="1"/>
              <a:t>організувати</a:t>
            </a:r>
            <a:r>
              <a:rPr lang="ru-RU" sz="1800" dirty="0"/>
              <a:t> </a:t>
            </a:r>
            <a:r>
              <a:rPr lang="ru-RU" sz="1800" dirty="0" err="1"/>
              <a:t>навіть</a:t>
            </a:r>
            <a:r>
              <a:rPr lang="ru-RU" sz="1800" dirty="0"/>
              <a:t> </a:t>
            </a:r>
            <a:r>
              <a:rPr lang="ru-RU" sz="1800" dirty="0" err="1"/>
              <a:t>цілу</a:t>
            </a:r>
            <a:r>
              <a:rPr lang="ru-RU" sz="1800" dirty="0"/>
              <a:t> </a:t>
            </a:r>
            <a:r>
              <a:rPr lang="ru-RU" sz="1800" dirty="0" err="1"/>
              <a:t>рекламну</a:t>
            </a:r>
            <a:r>
              <a:rPr lang="ru-RU" sz="1800" dirty="0"/>
              <a:t> </a:t>
            </a:r>
            <a:r>
              <a:rPr lang="ru-RU" sz="1800" dirty="0" err="1"/>
              <a:t>кампанію</a:t>
            </a:r>
            <a:r>
              <a:rPr lang="ru-RU" sz="1800" dirty="0"/>
              <a:t>, </a:t>
            </a:r>
            <a:r>
              <a:rPr lang="ru-RU" sz="1800" dirty="0" err="1"/>
              <a:t>використавши</a:t>
            </a:r>
            <a:r>
              <a:rPr lang="ru-RU" sz="1800" dirty="0"/>
              <a:t> ряд заходів. </a:t>
            </a:r>
            <a:r>
              <a:rPr lang="ru-RU" sz="1800" dirty="0" err="1"/>
              <a:t>Беремо</a:t>
            </a:r>
            <a:r>
              <a:rPr lang="ru-RU" sz="1800" dirty="0"/>
              <a:t> до </a:t>
            </a:r>
            <a:r>
              <a:rPr lang="ru-RU" sz="1800" dirty="0" err="1"/>
              <a:t>уваги</a:t>
            </a:r>
            <a:r>
              <a:rPr lang="ru-RU" sz="1800" dirty="0"/>
              <a:t> </a:t>
            </a:r>
            <a:r>
              <a:rPr lang="ru-RU" sz="1800" dirty="0" err="1"/>
              <a:t>сезонні</a:t>
            </a:r>
            <a:r>
              <a:rPr lang="ru-RU" sz="1800" dirty="0"/>
              <a:t> </a:t>
            </a:r>
            <a:r>
              <a:rPr lang="ru-RU" sz="1800" dirty="0" err="1"/>
              <a:t>коливання</a:t>
            </a:r>
            <a:r>
              <a:rPr lang="ru-RU" sz="1800" dirty="0"/>
              <a:t> рівня </a:t>
            </a:r>
            <a:r>
              <a:rPr lang="ru-RU" sz="1800" dirty="0" err="1"/>
              <a:t>попиту</a:t>
            </a:r>
            <a:r>
              <a:rPr lang="ru-RU" sz="1800" dirty="0"/>
              <a:t> на </a:t>
            </a:r>
            <a:r>
              <a:rPr lang="ru-RU" sz="1800" dirty="0" err="1"/>
              <a:t>послуги</a:t>
            </a:r>
            <a:r>
              <a:rPr lang="ru-RU" sz="1800" dirty="0"/>
              <a:t> </a:t>
            </a:r>
            <a:r>
              <a:rPr lang="ru-RU" sz="1800" dirty="0" err="1"/>
              <a:t>протягом</a:t>
            </a:r>
            <a:r>
              <a:rPr lang="ru-RU" sz="1800" dirty="0"/>
              <a:t> року та проводимо </a:t>
            </a:r>
            <a:r>
              <a:rPr lang="ru-RU" sz="1800" dirty="0" err="1"/>
              <a:t>додаткові</a:t>
            </a:r>
            <a:r>
              <a:rPr lang="ru-RU" sz="1800" dirty="0"/>
              <a:t> </a:t>
            </a:r>
            <a:r>
              <a:rPr lang="ru-RU" sz="1800" dirty="0" err="1"/>
              <a:t>рекламні</a:t>
            </a:r>
            <a:r>
              <a:rPr lang="ru-RU" sz="1800" dirty="0"/>
              <a:t> </a:t>
            </a:r>
            <a:r>
              <a:rPr lang="ru-RU" sz="1800" dirty="0" err="1"/>
              <a:t>вкладення</a:t>
            </a:r>
            <a:r>
              <a:rPr lang="ru-RU" sz="1800" dirty="0"/>
              <a:t> з метою стимулювання </a:t>
            </a:r>
            <a:r>
              <a:rPr lang="ru-RU" sz="1800" dirty="0" err="1"/>
              <a:t>потенційних</a:t>
            </a:r>
            <a:r>
              <a:rPr lang="ru-RU" sz="1800" dirty="0"/>
              <a:t> </a:t>
            </a:r>
            <a:r>
              <a:rPr lang="ru-RU" sz="1800" dirty="0" err="1"/>
              <a:t>слухачів</a:t>
            </a:r>
            <a:r>
              <a:rPr lang="ru-RU" sz="1800" dirty="0"/>
              <a:t>:</a:t>
            </a:r>
          </a:p>
          <a:p>
            <a:pPr marL="285750" indent="180000" algn="just">
              <a:buFont typeface="Wingdings" panose="05000000000000000000" pitchFamily="2" charset="2"/>
              <a:buChar char="§"/>
              <a:defRPr/>
            </a:pPr>
            <a:r>
              <a:rPr lang="ru-RU" sz="1800" dirty="0"/>
              <a:t>стимулювання продажу </a:t>
            </a:r>
            <a:r>
              <a:rPr lang="ru-RU" sz="1800" dirty="0" err="1"/>
              <a:t>освітніх</a:t>
            </a:r>
            <a:r>
              <a:rPr lang="ru-RU" sz="1800" dirty="0"/>
              <a:t> </a:t>
            </a:r>
            <a:r>
              <a:rPr lang="ru-RU" sz="1800" dirty="0" err="1"/>
              <a:t>послуг</a:t>
            </a:r>
            <a:r>
              <a:rPr lang="ru-RU" sz="1800" dirty="0"/>
              <a:t> (</a:t>
            </a:r>
            <a:r>
              <a:rPr lang="ru-RU" sz="1800" dirty="0" err="1"/>
              <a:t>акції</a:t>
            </a:r>
            <a:r>
              <a:rPr lang="ru-RU" sz="1800" dirty="0"/>
              <a:t> з </a:t>
            </a:r>
            <a:r>
              <a:rPr lang="ru-RU" sz="1800" dirty="0" err="1"/>
              <a:t>просування</a:t>
            </a:r>
            <a:r>
              <a:rPr lang="ru-RU" sz="1800" dirty="0"/>
              <a:t> </a:t>
            </a:r>
            <a:r>
              <a:rPr lang="ru-RU" sz="1800" dirty="0" err="1"/>
              <a:t>послуг</a:t>
            </a:r>
            <a:r>
              <a:rPr lang="ru-RU" sz="1800" dirty="0"/>
              <a:t>);</a:t>
            </a:r>
          </a:p>
          <a:p>
            <a:pPr marL="285750" indent="180000" algn="just">
              <a:buFont typeface="Wingdings" panose="05000000000000000000" pitchFamily="2" charset="2"/>
              <a:buChar char="§"/>
              <a:defRPr/>
            </a:pPr>
            <a:r>
              <a:rPr lang="ru-RU" sz="1800" dirty="0" err="1"/>
              <a:t>зв'язки</a:t>
            </a:r>
            <a:r>
              <a:rPr lang="ru-RU" sz="1800" dirty="0"/>
              <a:t> з </a:t>
            </a:r>
            <a:r>
              <a:rPr lang="ru-RU" sz="1800" dirty="0" err="1"/>
              <a:t>громадськістю</a:t>
            </a:r>
            <a:r>
              <a:rPr lang="ru-RU" sz="1800" dirty="0"/>
              <a:t>; </a:t>
            </a:r>
          </a:p>
          <a:p>
            <a:pPr marL="285750" indent="180000" algn="just">
              <a:buFont typeface="Wingdings" panose="05000000000000000000" pitchFamily="2" charset="2"/>
              <a:buChar char="§"/>
              <a:defRPr/>
            </a:pPr>
            <a:r>
              <a:rPr lang="ru-RU" sz="1800" dirty="0" err="1"/>
              <a:t>рекламна</a:t>
            </a:r>
            <a:r>
              <a:rPr lang="ru-RU" sz="1800" dirty="0"/>
              <a:t> </a:t>
            </a:r>
            <a:r>
              <a:rPr lang="ru-RU" sz="1800" dirty="0" err="1"/>
              <a:t>кампанія</a:t>
            </a:r>
            <a:r>
              <a:rPr lang="ru-RU" sz="1800" dirty="0"/>
              <a:t>.</a:t>
            </a:r>
          </a:p>
        </p:txBody>
      </p:sp>
      <p:sp>
        <p:nvSpPr>
          <p:cNvPr id="12292" name="TextBox 4"/>
          <p:cNvSpPr txBox="1">
            <a:spLocks noChangeArrowheads="1"/>
          </p:cNvSpPr>
          <p:nvPr/>
        </p:nvSpPr>
        <p:spPr bwMode="auto">
          <a:xfrm>
            <a:off x="1042988" y="188913"/>
            <a:ext cx="7993062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buFont typeface="Wingdings" pitchFamily="2" charset="2"/>
              <a:buChar char="q"/>
            </a:pPr>
            <a:r>
              <a:rPr lang="uk-UA" altLang="ru-RU" sz="2800" b="1"/>
              <a:t>Реклама послуг НПЦ </a:t>
            </a:r>
            <a:r>
              <a:rPr lang="ru-RU" altLang="ru-RU" sz="2800" b="1"/>
              <a:t>з професії «Монтажник санітарно-технічних систем та устаткування»</a:t>
            </a:r>
            <a:endParaRPr lang="ru-RU" altLang="ru-RU" b="1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Box 1"/>
          <p:cNvSpPr txBox="1">
            <a:spLocks noChangeArrowheads="1"/>
          </p:cNvSpPr>
          <p:nvPr/>
        </p:nvSpPr>
        <p:spPr bwMode="auto">
          <a:xfrm>
            <a:off x="1042988" y="0"/>
            <a:ext cx="8086725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Wingdings" pitchFamily="2" charset="2"/>
              <a:buChar char="q"/>
            </a:pPr>
            <a:r>
              <a:rPr lang="ru-RU" altLang="ru-RU" sz="3200" b="1">
                <a:solidFill>
                  <a:schemeClr val="bg1"/>
                </a:solidFill>
              </a:rPr>
              <a:t>Доходи від впровадження освітніх послуг НПЦ за 2018, 2019 р.</a:t>
            </a: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63713" y="1196975"/>
          <a:ext cx="7238998" cy="5370614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2880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60728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44764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4764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4484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315415"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2018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9224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№ п\п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Вид освітньої діяльності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К-ть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Сума на 1 </a:t>
                      </a:r>
                      <a:r>
                        <a:rPr lang="uk-UA" sz="1000" b="1" dirty="0" err="1">
                          <a:effectLst/>
                        </a:rPr>
                        <a:t>чол</a:t>
                      </a:r>
                      <a:r>
                        <a:rPr lang="uk-UA" sz="1000" b="1" dirty="0">
                          <a:effectLst/>
                        </a:rPr>
                        <a:t>.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Загальна сума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1026">
                <a:tc>
                  <a:txBody>
                    <a:bodyPr/>
                    <a:lstStyle/>
                    <a:p>
                      <a:pPr algn="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Стажування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110, 73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1328, 76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28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Курсове навчання на </a:t>
                      </a:r>
                      <a:r>
                        <a:rPr lang="uk-UA" sz="1000" dirty="0" err="1">
                          <a:effectLst/>
                        </a:rPr>
                        <a:t>квал</a:t>
                      </a:r>
                      <a:r>
                        <a:rPr lang="uk-UA" sz="1000" dirty="0">
                          <a:effectLst/>
                        </a:rPr>
                        <a:t>. 3 розряду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16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1236, 59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19785, 44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642053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Курсове навчання (індик. форма) на квал. 3 розряду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850, 50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850, 50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13080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Підвищення кваліфікації 4 розряд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645, 80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645, 80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01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Всього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30 </a:t>
                      </a:r>
                      <a:r>
                        <a:rPr lang="uk-UA" sz="1000" b="1" dirty="0" err="1">
                          <a:effectLst/>
                        </a:rPr>
                        <a:t>чол</a:t>
                      </a:r>
                      <a:r>
                        <a:rPr lang="uk-UA" sz="1000" b="1" dirty="0">
                          <a:effectLst/>
                        </a:rPr>
                        <a:t>.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22 610, 50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74274">
                <a:tc gridSpan="5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800" dirty="0">
                          <a:effectLst/>
                        </a:rPr>
                        <a:t>2019 р.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28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Курсове навчання на </a:t>
                      </a:r>
                      <a:r>
                        <a:rPr lang="uk-UA" sz="1000" dirty="0" err="1">
                          <a:effectLst/>
                        </a:rPr>
                        <a:t>квал</a:t>
                      </a:r>
                      <a:r>
                        <a:rPr lang="uk-UA" sz="1000" dirty="0">
                          <a:effectLst/>
                        </a:rPr>
                        <a:t>. 2-3 розряду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11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2322,06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25 543,00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772254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Первинна професійна підготовка 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2-4 розряду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2-3 розряду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(за </a:t>
                      </a:r>
                      <a:r>
                        <a:rPr lang="uk-UA" sz="1000" dirty="0" err="1">
                          <a:effectLst/>
                        </a:rPr>
                        <a:t>держ.кошти</a:t>
                      </a:r>
                      <a:r>
                        <a:rPr lang="uk-UA" sz="1000" dirty="0">
                          <a:effectLst/>
                        </a:rPr>
                        <a:t>)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24 чол.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47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-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-</a:t>
                      </a:r>
                      <a:endParaRPr lang="ru-RU" sz="8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-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428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3.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Підвищення кваліфікації 4 розряд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1 чол.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745, 80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745, 80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428035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4.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Підвищення кваліфікації 5 розряд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dirty="0">
                          <a:effectLst/>
                        </a:rPr>
                        <a:t>1 </a:t>
                      </a:r>
                      <a:r>
                        <a:rPr lang="uk-UA" sz="1000" dirty="0" err="1">
                          <a:effectLst/>
                        </a:rPr>
                        <a:t>чол</a:t>
                      </a:r>
                      <a:r>
                        <a:rPr lang="uk-UA" sz="1000" dirty="0">
                          <a:effectLst/>
                        </a:rPr>
                        <a:t>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695,00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695,00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14016">
                <a:tc>
                  <a:txBody>
                    <a:bodyPr/>
                    <a:lstStyle/>
                    <a:p>
                      <a:pPr algn="r">
                        <a:spcAft>
                          <a:spcPts val="0"/>
                        </a:spcAft>
                      </a:pPr>
                      <a:r>
                        <a:rPr lang="uk-UA" sz="1000">
                          <a:effectLst/>
                        </a:rPr>
                        <a:t> </a:t>
                      </a:r>
                      <a:endParaRPr lang="ru-RU" sz="8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Всього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>
                          <a:effectLst/>
                        </a:rPr>
                        <a:t>13 + 71 чол.</a:t>
                      </a:r>
                      <a:endParaRPr lang="ru-RU" sz="800" b="1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 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000" b="1" dirty="0">
                          <a:effectLst/>
                        </a:rPr>
                        <a:t>26983, 80</a:t>
                      </a:r>
                      <a:endParaRPr lang="ru-RU" sz="8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0966" marR="50966" marT="0" marB="0"/>
                </a:tc>
                <a:extLst>
                  <a:ext uri="{0D108BD9-81ED-4DB2-BD59-A6C34878D82A}">
                    <a16:rowId xmlns:a16="http://schemas.microsoft.com/office/drawing/2014/main" xmlns="" val="10012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2484438" y="1341438"/>
            <a:ext cx="5688012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uk-UA" altLang="ru-RU" sz="6000" b="1">
                <a:solidFill>
                  <a:schemeClr val="bg1"/>
                </a:solidFill>
              </a:rPr>
              <a:t>ДО НОВИХ ЗВЕРШЕНЬ!!!</a:t>
            </a:r>
            <a:endParaRPr lang="ru-RU" altLang="ru-RU" sz="60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Заголовок 1"/>
          <p:cNvSpPr>
            <a:spLocks noGrp="1"/>
          </p:cNvSpPr>
          <p:nvPr>
            <p:ph type="title"/>
          </p:nvPr>
        </p:nvSpPr>
        <p:spPr>
          <a:xfrm>
            <a:off x="1476375" y="0"/>
            <a:ext cx="7664450" cy="981075"/>
          </a:xfrm>
        </p:spPr>
        <p:txBody>
          <a:bodyPr/>
          <a:lstStyle/>
          <a:p>
            <a:pPr marL="571500" indent="-571500" algn="just" eaLnBrk="1" hangingPunct="1">
              <a:buFont typeface="Wingdings" pitchFamily="2" charset="2"/>
              <a:buChar char="q"/>
            </a:pPr>
            <a:r>
              <a:rPr lang="uk-UA" altLang="ru-RU" sz="4000" smtClean="0">
                <a:solidFill>
                  <a:schemeClr val="bg1"/>
                </a:solidFill>
              </a:rPr>
              <a:t>НПЦ</a:t>
            </a:r>
            <a:r>
              <a:rPr lang="uk-UA" altLang="ru-RU" smtClean="0">
                <a:solidFill>
                  <a:schemeClr val="bg1"/>
                </a:solidFill>
              </a:rPr>
              <a:t> </a:t>
            </a:r>
            <a:r>
              <a:rPr lang="uk-UA" altLang="ru-RU" sz="2800" smtClean="0">
                <a:solidFill>
                  <a:schemeClr val="bg1"/>
                </a:solidFill>
              </a:rPr>
              <a:t>з професії «Монтажник санітарно-технічних систем та устаткування»</a:t>
            </a:r>
            <a:endParaRPr lang="ru-RU" altLang="ru-RU" sz="2800" smtClean="0">
              <a:solidFill>
                <a:schemeClr val="bg1"/>
              </a:solidFill>
            </a:endParaRPr>
          </a:p>
        </p:txBody>
      </p:sp>
      <p:sp>
        <p:nvSpPr>
          <p:cNvPr id="4099" name="Объект 2"/>
          <p:cNvSpPr>
            <a:spLocks noGrp="1"/>
          </p:cNvSpPr>
          <p:nvPr>
            <p:ph idx="1"/>
          </p:nvPr>
        </p:nvSpPr>
        <p:spPr>
          <a:xfrm>
            <a:off x="2843213" y="1052513"/>
            <a:ext cx="6116637" cy="41148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800" b="1" u="sng" dirty="0" smtClean="0">
                <a:solidFill>
                  <a:schemeClr val="bg1"/>
                </a:solidFill>
              </a:rPr>
              <a:t>15.12.2017 р.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smtClean="0">
                <a:solidFill>
                  <a:schemeClr val="bg1"/>
                </a:solidFill>
              </a:rPr>
              <a:t>на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базі</a:t>
            </a:r>
            <a:r>
              <a:rPr lang="ru-RU" altLang="ru-RU" sz="1600" dirty="0" smtClean="0">
                <a:solidFill>
                  <a:schemeClr val="bg1"/>
                </a:solidFill>
              </a:rPr>
              <a:t> ДНЗ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Подільський</a:t>
            </a:r>
            <a:r>
              <a:rPr lang="ru-RU" altLang="ru-RU" sz="1600" dirty="0" smtClean="0">
                <a:solidFill>
                  <a:schemeClr val="bg1"/>
                </a:solidFill>
              </a:rPr>
              <a:t> центр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професійно-технічної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освіти</a:t>
            </a:r>
            <a:r>
              <a:rPr lang="ru-RU" altLang="ru-RU" sz="1600" dirty="0" smtClean="0">
                <a:solidFill>
                  <a:schemeClr val="bg1"/>
                </a:solidFill>
              </a:rPr>
              <a:t>»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відкрито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Навчально-практичний</a:t>
            </a:r>
            <a:r>
              <a:rPr lang="ru-RU" altLang="ru-RU" sz="1600" dirty="0" smtClean="0">
                <a:solidFill>
                  <a:schemeClr val="bg1"/>
                </a:solidFill>
              </a:rPr>
              <a:t> центр з професії «Монтажник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санітарно-технічних</a:t>
            </a:r>
            <a:r>
              <a:rPr lang="ru-RU" altLang="ru-RU" sz="1600" dirty="0" smtClean="0">
                <a:solidFill>
                  <a:schemeClr val="bg1"/>
                </a:solidFill>
              </a:rPr>
              <a:t> систем та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устаткування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800" b="1" u="sng" dirty="0" smtClean="0">
                <a:solidFill>
                  <a:schemeClr val="bg1"/>
                </a:solidFill>
              </a:rPr>
              <a:t>Завдання НПЦ 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полягають</a:t>
            </a:r>
            <a:r>
              <a:rPr lang="ru-RU" altLang="ru-RU" sz="1600" dirty="0" smtClean="0">
                <a:solidFill>
                  <a:schemeClr val="bg1"/>
                </a:solidFill>
              </a:rPr>
              <a:t> у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перепідготовці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незайнятого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населення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,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підвищенні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кваліфікації</a:t>
            </a:r>
            <a:r>
              <a:rPr lang="ru-RU" altLang="ru-RU" sz="1600" dirty="0" smtClean="0">
                <a:solidFill>
                  <a:schemeClr val="bg1"/>
                </a:solidFill>
              </a:rPr>
              <a:t>, курсового навчання,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стажування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, 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також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більш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якісній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первинній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професійній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підготовці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майбутніх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робітників</a:t>
            </a:r>
            <a:r>
              <a:rPr lang="ru-RU" altLang="ru-RU" sz="1600" dirty="0" smtClean="0">
                <a:solidFill>
                  <a:schemeClr val="bg1"/>
                </a:solidFill>
              </a:rPr>
              <a:t> за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сучасними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виробничими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технологіями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професій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будівельного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профілю</a:t>
            </a:r>
            <a:r>
              <a:rPr lang="ru-RU" altLang="ru-RU" sz="1600" dirty="0" smtClean="0">
                <a:solidFill>
                  <a:schemeClr val="bg1"/>
                </a:solidFill>
              </a:rPr>
              <a:t> та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впровадження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елементів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енергозбереження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в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навчально-виробничий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процес</a:t>
            </a:r>
            <a:endParaRPr lang="ru-RU" altLang="ru-RU" sz="1600" dirty="0" smtClean="0">
              <a:solidFill>
                <a:schemeClr val="bg1"/>
              </a:solidFill>
            </a:endParaRP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800" b="1" u="sng" dirty="0" err="1" smtClean="0">
                <a:solidFill>
                  <a:schemeClr val="bg1"/>
                </a:solidFill>
              </a:rPr>
              <a:t>Інновацією</a:t>
            </a:r>
            <a:r>
              <a:rPr lang="ru-RU" altLang="ru-RU" sz="1800" b="1" u="sng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smtClean="0">
                <a:solidFill>
                  <a:schemeClr val="bg1"/>
                </a:solidFill>
              </a:rPr>
              <a:t>є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будівництво</a:t>
            </a:r>
            <a:r>
              <a:rPr lang="ru-RU" altLang="ru-RU" sz="1600" dirty="0" smtClean="0">
                <a:solidFill>
                  <a:schemeClr val="bg1"/>
                </a:solidFill>
              </a:rPr>
              <a:t> та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створення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навчально</a:t>
            </a:r>
            <a:r>
              <a:rPr lang="ru-RU" altLang="ru-RU" sz="1600" dirty="0" smtClean="0">
                <a:solidFill>
                  <a:schemeClr val="bg1"/>
                </a:solidFill>
              </a:rPr>
              <a:t>-практичного центру,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який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буде максимально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наближений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до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сучасних</a:t>
            </a:r>
            <a:r>
              <a:rPr lang="ru-RU" altLang="ru-RU" sz="1600" dirty="0" smtClean="0">
                <a:solidFill>
                  <a:schemeClr val="bg1"/>
                </a:solidFill>
              </a:rPr>
              <a:t> умов.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800" b="1" u="sng" dirty="0" err="1" smtClean="0">
                <a:solidFill>
                  <a:schemeClr val="bg1"/>
                </a:solidFill>
              </a:rPr>
              <a:t>Стратегія</a:t>
            </a:r>
            <a:r>
              <a:rPr lang="ru-RU" altLang="ru-RU" sz="1800" b="1" u="sng" dirty="0" smtClean="0">
                <a:solidFill>
                  <a:schemeClr val="bg1"/>
                </a:solidFill>
              </a:rPr>
              <a:t>: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сучасна</a:t>
            </a:r>
            <a:r>
              <a:rPr lang="ru-RU" altLang="ru-RU" sz="1600" dirty="0" smtClean="0">
                <a:solidFill>
                  <a:schemeClr val="bg1"/>
                </a:solidFill>
              </a:rPr>
              <a:t> методика навчання, яка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з'єднала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кращий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досвід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фахівців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зі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всієї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України</a:t>
            </a:r>
            <a:r>
              <a:rPr lang="ru-RU" altLang="ru-RU" sz="16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800" b="1" u="sng" dirty="0" err="1" smtClean="0">
                <a:solidFill>
                  <a:schemeClr val="bg1"/>
                </a:solidFill>
              </a:rPr>
              <a:t>Реальність</a:t>
            </a:r>
            <a:r>
              <a:rPr lang="ru-RU" altLang="ru-RU" sz="1800" b="1" u="sng" dirty="0" smtClean="0">
                <a:solidFill>
                  <a:schemeClr val="bg1"/>
                </a:solidFill>
              </a:rPr>
              <a:t>:</a:t>
            </a:r>
            <a:r>
              <a:rPr lang="ru-RU" altLang="ru-RU" sz="1800" u="sng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виробнича</a:t>
            </a:r>
            <a:r>
              <a:rPr lang="ru-RU" altLang="ru-RU" sz="1600" dirty="0" smtClean="0">
                <a:solidFill>
                  <a:schemeClr val="bg1"/>
                </a:solidFill>
              </a:rPr>
              <a:t> практика на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сучасних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будівельних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підприємствах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регіону</a:t>
            </a:r>
            <a:r>
              <a:rPr lang="ru-RU" altLang="ru-RU" sz="1600" dirty="0" smtClean="0">
                <a:solidFill>
                  <a:schemeClr val="bg1"/>
                </a:solidFill>
              </a:rPr>
              <a:t>,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кваліфікований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фахівець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будівельної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галузі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регіону</a:t>
            </a:r>
            <a:r>
              <a:rPr lang="ru-RU" altLang="ru-RU" sz="1600" dirty="0" smtClean="0">
                <a:solidFill>
                  <a:schemeClr val="bg1"/>
                </a:solidFill>
              </a:rPr>
              <a:t>.</a:t>
            </a:r>
          </a:p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1800" b="1" u="sng" dirty="0" smtClean="0">
                <a:solidFill>
                  <a:schemeClr val="bg1"/>
                </a:solidFill>
              </a:rPr>
              <a:t>Перспектива: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можливість</a:t>
            </a:r>
            <a:r>
              <a:rPr lang="ru-RU" altLang="ru-RU" sz="1600" dirty="0" smtClean="0">
                <a:solidFill>
                  <a:schemeClr val="bg1"/>
                </a:solidFill>
              </a:rPr>
              <a:t> бути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конкурентоздатним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фахівцем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своєї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справи</a:t>
            </a:r>
            <a:r>
              <a:rPr lang="ru-RU" altLang="ru-RU" sz="1600" dirty="0" smtClean="0">
                <a:solidFill>
                  <a:schemeClr val="bg1"/>
                </a:solidFill>
              </a:rPr>
              <a:t>. </a:t>
            </a:r>
          </a:p>
          <a:p>
            <a:pPr algn="just" eaLnBrk="1" hangingPunct="1">
              <a:buFont typeface="Wingdings" pitchFamily="2" charset="2"/>
              <a:buChar char="§"/>
            </a:pPr>
            <a:endParaRPr lang="ru-RU" altLang="ru-RU" sz="1800" dirty="0" smtClean="0">
              <a:solidFill>
                <a:schemeClr val="bg1"/>
              </a:solidFill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" y="908720"/>
            <a:ext cx="3086344" cy="21540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2708921"/>
            <a:ext cx="323854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900113" y="115888"/>
            <a:ext cx="8243887" cy="792832"/>
          </a:xfrm>
        </p:spPr>
        <p:txBody>
          <a:bodyPr/>
          <a:lstStyle/>
          <a:p>
            <a:pPr marL="571500" indent="-571500" eaLnBrk="1" hangingPunct="1">
              <a:buFont typeface="Wingdings" pitchFamily="2" charset="2"/>
              <a:buChar char="q"/>
            </a:pPr>
            <a:r>
              <a:rPr lang="uk-UA" altLang="ru-RU" sz="4000" dirty="0" smtClean="0">
                <a:solidFill>
                  <a:schemeClr val="bg1"/>
                </a:solidFill>
              </a:rPr>
              <a:t>Основні напрями роботи НПЦ</a:t>
            </a:r>
            <a:endParaRPr lang="ru-RU" altLang="ru-RU" sz="4000" dirty="0" smtClean="0">
              <a:solidFill>
                <a:schemeClr val="bg1"/>
              </a:solidFill>
            </a:endParaRPr>
          </a:p>
        </p:txBody>
      </p:sp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71775" y="1052513"/>
            <a:ext cx="6188075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altLang="ru-RU" sz="2800" dirty="0" err="1" smtClean="0">
                <a:solidFill>
                  <a:schemeClr val="bg1"/>
                </a:solidFill>
              </a:rPr>
              <a:t>оновлення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навчально-матеріальної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бази</a:t>
            </a:r>
            <a:r>
              <a:rPr lang="ru-RU" altLang="ru-RU" sz="2800" dirty="0" smtClean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2800" dirty="0" err="1" smtClean="0">
                <a:solidFill>
                  <a:schemeClr val="bg1"/>
                </a:solidFill>
              </a:rPr>
              <a:t>надання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освітніх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послуг</a:t>
            </a:r>
            <a:r>
              <a:rPr lang="ru-RU" altLang="ru-RU" sz="2800" dirty="0" smtClean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2800" dirty="0" err="1" smtClean="0">
                <a:solidFill>
                  <a:schemeClr val="bg1"/>
                </a:solidFill>
              </a:rPr>
              <a:t>організація</a:t>
            </a:r>
            <a:r>
              <a:rPr lang="ru-RU" altLang="ru-RU" sz="2800" dirty="0" smtClean="0">
                <a:solidFill>
                  <a:schemeClr val="bg1"/>
                </a:solidFill>
              </a:rPr>
              <a:t> та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проведення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підвищення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кваліфікації</a:t>
            </a:r>
            <a:r>
              <a:rPr lang="ru-RU" altLang="ru-RU" sz="2800" dirty="0" smtClean="0">
                <a:solidFill>
                  <a:schemeClr val="bg1"/>
                </a:solidFill>
              </a:rPr>
              <a:t>,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стажування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за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професією</a:t>
            </a:r>
            <a:r>
              <a:rPr lang="ru-RU" altLang="ru-RU" sz="2800" dirty="0" smtClean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2800" dirty="0" err="1" smtClean="0">
                <a:solidFill>
                  <a:schemeClr val="bg1"/>
                </a:solidFill>
              </a:rPr>
              <a:t>організація</a:t>
            </a:r>
            <a:r>
              <a:rPr lang="ru-RU" altLang="ru-RU" sz="2800" dirty="0" smtClean="0">
                <a:solidFill>
                  <a:schemeClr val="bg1"/>
                </a:solidFill>
              </a:rPr>
              <a:t> та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проведення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семінарів-практикумів</a:t>
            </a:r>
            <a:r>
              <a:rPr lang="ru-RU" altLang="ru-RU" sz="2800" dirty="0" smtClean="0">
                <a:solidFill>
                  <a:schemeClr val="bg1"/>
                </a:solidFill>
              </a:rPr>
              <a:t>,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конференцій</a:t>
            </a:r>
            <a:r>
              <a:rPr lang="ru-RU" altLang="ru-RU" sz="2800" dirty="0" smtClean="0">
                <a:solidFill>
                  <a:schemeClr val="bg1"/>
                </a:solidFill>
              </a:rPr>
              <a:t>,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тренінгів</a:t>
            </a:r>
            <a:r>
              <a:rPr lang="ru-RU" altLang="ru-RU" sz="2800" dirty="0" smtClean="0">
                <a:solidFill>
                  <a:schemeClr val="bg1"/>
                </a:solidFill>
              </a:rPr>
              <a:t>,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майстер-класів</a:t>
            </a:r>
            <a:r>
              <a:rPr lang="ru-RU" altLang="ru-RU" sz="2800" dirty="0" smtClean="0">
                <a:solidFill>
                  <a:schemeClr val="bg1"/>
                </a:solidFill>
              </a:rPr>
              <a:t>,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конкурсів</a:t>
            </a:r>
            <a:r>
              <a:rPr lang="ru-RU" altLang="ru-RU" sz="2800" dirty="0" smtClean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2800" dirty="0" smtClean="0">
                <a:solidFill>
                  <a:schemeClr val="bg1"/>
                </a:solidFill>
              </a:rPr>
              <a:t>профорієнтаційна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роботи</a:t>
            </a:r>
            <a:r>
              <a:rPr lang="ru-RU" altLang="ru-RU" sz="2800" dirty="0" smtClean="0">
                <a:solidFill>
                  <a:schemeClr val="bg1"/>
                </a:solidFill>
              </a:rPr>
              <a:t>;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2800" dirty="0" err="1" smtClean="0">
                <a:solidFill>
                  <a:schemeClr val="bg1"/>
                </a:solidFill>
              </a:rPr>
              <a:t>надання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виробничих</a:t>
            </a:r>
            <a:r>
              <a:rPr lang="ru-RU" altLang="ru-RU" sz="2800" dirty="0" smtClean="0">
                <a:solidFill>
                  <a:schemeClr val="bg1"/>
                </a:solidFill>
              </a:rPr>
              <a:t> </a:t>
            </a:r>
            <a:r>
              <a:rPr lang="ru-RU" altLang="ru-RU" sz="2800" dirty="0" err="1" smtClean="0">
                <a:solidFill>
                  <a:schemeClr val="bg1"/>
                </a:solidFill>
              </a:rPr>
              <a:t>послуг</a:t>
            </a:r>
            <a:r>
              <a:rPr lang="ru-RU" altLang="ru-RU" dirty="0" smtClean="0"/>
              <a:t>.</a:t>
            </a:r>
          </a:p>
          <a:p>
            <a:pPr eaLnBrk="1" hangingPunct="1">
              <a:buFont typeface="Wingdings" pitchFamily="2" charset="2"/>
              <a:buChar char="§"/>
            </a:pPr>
            <a:endParaRPr lang="ru-RU" altLang="ru-RU" dirty="0" smtClean="0"/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720"/>
            <a:ext cx="2915816" cy="22423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82" y="2852936"/>
            <a:ext cx="3007785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419" y="4843450"/>
            <a:ext cx="1605496" cy="2074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Заголовок 1"/>
          <p:cNvSpPr>
            <a:spLocks noGrp="1"/>
          </p:cNvSpPr>
          <p:nvPr>
            <p:ph type="title"/>
          </p:nvPr>
        </p:nvSpPr>
        <p:spPr>
          <a:xfrm>
            <a:off x="2339975" y="22225"/>
            <a:ext cx="6553200" cy="885825"/>
          </a:xfrm>
        </p:spPr>
        <p:txBody>
          <a:bodyPr/>
          <a:lstStyle/>
          <a:p>
            <a:pPr marL="571500" indent="-571500" algn="r" eaLnBrk="1" hangingPunct="1">
              <a:buFont typeface="Wingdings" pitchFamily="2" charset="2"/>
              <a:buChar char="q"/>
            </a:pPr>
            <a:r>
              <a:rPr lang="ru-RU" altLang="ru-RU" sz="3600" b="1" smtClean="0">
                <a:solidFill>
                  <a:schemeClr val="bg1"/>
                </a:solidFill>
              </a:rPr>
              <a:t>План НПЦ </a:t>
            </a:r>
          </a:p>
        </p:txBody>
      </p:sp>
      <p:sp>
        <p:nvSpPr>
          <p:cNvPr id="6147" name="Объект 2"/>
          <p:cNvSpPr>
            <a:spLocks noGrp="1"/>
          </p:cNvSpPr>
          <p:nvPr>
            <p:ph idx="1"/>
          </p:nvPr>
        </p:nvSpPr>
        <p:spPr>
          <a:xfrm>
            <a:off x="2644775" y="765175"/>
            <a:ext cx="6499225" cy="4114800"/>
          </a:xfrm>
        </p:spPr>
        <p:txBody>
          <a:bodyPr/>
          <a:lstStyle/>
          <a:p>
            <a:pPr eaLnBrk="1" hangingPunct="1">
              <a:buFont typeface="Wingdings" pitchFamily="2" charset="2"/>
              <a:buChar char="§"/>
            </a:pPr>
            <a:r>
              <a:rPr lang="ru-RU" altLang="ru-RU" sz="1800" b="1" dirty="0" smtClean="0">
                <a:solidFill>
                  <a:schemeClr val="bg1"/>
                </a:solidFill>
              </a:rPr>
              <a:t>І – кабінет: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стіл</a:t>
            </a:r>
            <a:r>
              <a:rPr lang="ru-RU" altLang="ru-RU" sz="1800" dirty="0" smtClean="0">
                <a:solidFill>
                  <a:schemeClr val="bg1"/>
                </a:solidFill>
              </a:rPr>
              <a:t> для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семінарів</a:t>
            </a:r>
            <a:r>
              <a:rPr lang="ru-RU" altLang="ru-RU" sz="1800" dirty="0" smtClean="0">
                <a:solidFill>
                  <a:schemeClr val="bg1"/>
                </a:solidFill>
              </a:rPr>
              <a:t>,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стіл</a:t>
            </a:r>
            <a:r>
              <a:rPr lang="ru-RU" altLang="ru-RU" sz="1800" dirty="0" smtClean="0">
                <a:solidFill>
                  <a:schemeClr val="bg1"/>
                </a:solidFill>
              </a:rPr>
              <a:t> педагога,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куточок</a:t>
            </a:r>
            <a:r>
              <a:rPr lang="ru-RU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охорони</a:t>
            </a:r>
            <a:r>
              <a:rPr lang="ru-RU" altLang="ru-RU" sz="1800" dirty="0" smtClean="0">
                <a:solidFill>
                  <a:schemeClr val="bg1"/>
                </a:solidFill>
              </a:rPr>
              <a:t> праці,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інформаційні</a:t>
            </a:r>
            <a:r>
              <a:rPr lang="ru-RU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стенди</a:t>
            </a:r>
            <a:r>
              <a:rPr lang="ru-RU" altLang="ru-RU" sz="1800" dirty="0" smtClean="0">
                <a:solidFill>
                  <a:schemeClr val="bg1"/>
                </a:solidFill>
              </a:rPr>
              <a:t>,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полиці</a:t>
            </a:r>
            <a:r>
              <a:rPr lang="ru-RU" altLang="ru-RU" sz="1800" dirty="0" smtClean="0">
                <a:solidFill>
                  <a:schemeClr val="bg1"/>
                </a:solidFill>
              </a:rPr>
              <a:t> для навчально-методичного забезпечення,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робочі</a:t>
            </a:r>
            <a:r>
              <a:rPr lang="ru-RU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інсталяції-макети</a:t>
            </a:r>
            <a:r>
              <a:rPr lang="ru-RU" altLang="ru-RU" sz="1800" dirty="0" smtClean="0">
                <a:solidFill>
                  <a:schemeClr val="bg1"/>
                </a:solidFill>
              </a:rPr>
              <a:t> «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Підключення</a:t>
            </a:r>
            <a:r>
              <a:rPr lang="ru-RU" altLang="ru-RU" sz="1800" dirty="0" smtClean="0">
                <a:solidFill>
                  <a:schemeClr val="bg1"/>
                </a:solidFill>
              </a:rPr>
              <a:t>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батареї</a:t>
            </a:r>
            <a:r>
              <a:rPr lang="ru-RU" altLang="ru-RU" sz="1800" dirty="0" smtClean="0">
                <a:solidFill>
                  <a:schemeClr val="bg1"/>
                </a:solidFill>
              </a:rPr>
              <a:t>» тощо.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1800" b="1" dirty="0" smtClean="0">
                <a:solidFill>
                  <a:schemeClr val="bg1"/>
                </a:solidFill>
              </a:rPr>
              <a:t>ІІ - </a:t>
            </a:r>
            <a:r>
              <a:rPr lang="ru-RU" altLang="ru-RU" sz="1800" b="1" dirty="0" err="1" smtClean="0">
                <a:solidFill>
                  <a:schemeClr val="bg1"/>
                </a:solidFill>
              </a:rPr>
              <a:t>роздягальня</a:t>
            </a:r>
            <a:r>
              <a:rPr lang="ru-RU" altLang="ru-RU" sz="1800" b="1" dirty="0" smtClean="0">
                <a:solidFill>
                  <a:schemeClr val="bg1"/>
                </a:solidFill>
              </a:rPr>
              <a:t>: 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шафи</a:t>
            </a:r>
            <a:r>
              <a:rPr lang="ru-RU" altLang="ru-RU" sz="1800" dirty="0" smtClean="0">
                <a:solidFill>
                  <a:schemeClr val="bg1"/>
                </a:solidFill>
              </a:rPr>
              <a:t> для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спецодягу</a:t>
            </a:r>
            <a:r>
              <a:rPr lang="ru-RU" altLang="ru-RU" sz="1800" dirty="0" smtClean="0">
                <a:solidFill>
                  <a:schemeClr val="bg1"/>
                </a:solidFill>
              </a:rPr>
              <a:t> та </a:t>
            </a:r>
            <a:r>
              <a:rPr lang="ru-RU" altLang="ru-RU" sz="1800" dirty="0" err="1" smtClean="0">
                <a:solidFill>
                  <a:schemeClr val="bg1"/>
                </a:solidFill>
              </a:rPr>
              <a:t>особистих</a:t>
            </a:r>
            <a:r>
              <a:rPr lang="ru-RU" altLang="ru-RU" sz="1800" dirty="0" smtClean="0">
                <a:solidFill>
                  <a:schemeClr val="bg1"/>
                </a:solidFill>
              </a:rPr>
              <a:t> речей.</a:t>
            </a:r>
          </a:p>
          <a:p>
            <a:pPr eaLnBrk="1" hangingPunct="1">
              <a:buFont typeface="Wingdings" pitchFamily="2" charset="2"/>
              <a:buChar char="§"/>
            </a:pPr>
            <a:r>
              <a:rPr lang="ru-RU" altLang="ru-RU" sz="1800" b="1" dirty="0" smtClean="0">
                <a:solidFill>
                  <a:schemeClr val="bg1"/>
                </a:solidFill>
              </a:rPr>
              <a:t>ІІІ- лабораторія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1-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робоче</a:t>
            </a:r>
            <a:r>
              <a:rPr lang="ru-RU" altLang="ru-RU" sz="1600" dirty="0" smtClean="0">
                <a:solidFill>
                  <a:schemeClr val="bg1"/>
                </a:solidFill>
              </a:rPr>
              <a:t> місце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майстра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виробничого</a:t>
            </a:r>
            <a:r>
              <a:rPr lang="ru-RU" altLang="ru-RU" sz="1600" dirty="0" smtClean="0">
                <a:solidFill>
                  <a:schemeClr val="bg1"/>
                </a:solidFill>
              </a:rPr>
              <a:t> навчання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2. 12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учнівських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електрофікованих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робочих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місць</a:t>
            </a:r>
            <a:r>
              <a:rPr lang="ru-RU" altLang="ru-RU" sz="1600" dirty="0" smtClean="0">
                <a:solidFill>
                  <a:schemeClr val="bg1"/>
                </a:solidFill>
              </a:rPr>
              <a:t> (з них 5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столів</a:t>
            </a:r>
            <a:r>
              <a:rPr lang="ru-RU" altLang="ru-RU" sz="1600" dirty="0" smtClean="0">
                <a:solidFill>
                  <a:schemeClr val="bg1"/>
                </a:solidFill>
              </a:rPr>
              <a:t> з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тісками</a:t>
            </a:r>
            <a:r>
              <a:rPr lang="ru-RU" altLang="ru-RU" sz="1600" dirty="0" smtClean="0">
                <a:solidFill>
                  <a:schemeClr val="bg1"/>
                </a:solidFill>
              </a:rPr>
              <a:t>)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3.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механізм</a:t>
            </a:r>
            <a:r>
              <a:rPr lang="ru-RU" altLang="ru-RU" sz="1600" dirty="0" smtClean="0">
                <a:solidFill>
                  <a:schemeClr val="bg1"/>
                </a:solidFill>
              </a:rPr>
              <a:t>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Компресор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4.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Металоріз</a:t>
            </a:r>
            <a:endParaRPr lang="ru-RU" altLang="ru-RU" sz="1600" dirty="0" smtClean="0">
              <a:solidFill>
                <a:schemeClr val="bg1"/>
              </a:solidFill>
            </a:endParaRP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5.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механізм</a:t>
            </a:r>
            <a:r>
              <a:rPr lang="ru-RU" altLang="ru-RU" sz="1600" dirty="0" smtClean="0">
                <a:solidFill>
                  <a:schemeClr val="bg1"/>
                </a:solidFill>
              </a:rPr>
              <a:t> «Станок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сверлильний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6.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макет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Підключення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вани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7.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макет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Підключення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умивальника та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унітазу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8.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макет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Підключення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бойлера з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умивальником</a:t>
            </a:r>
            <a:r>
              <a:rPr lang="ru-RU" altLang="ru-RU" sz="1600" dirty="0" smtClean="0">
                <a:solidFill>
                  <a:schemeClr val="bg1"/>
                </a:solidFill>
              </a:rPr>
              <a:t> та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душовою</a:t>
            </a:r>
            <a:r>
              <a:rPr lang="ru-RU" altLang="ru-RU" sz="1600" dirty="0" smtClean="0">
                <a:solidFill>
                  <a:schemeClr val="bg1"/>
                </a:solidFill>
              </a:rPr>
              <a:t>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кабіною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9.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макет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Підведення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водопостачання з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лічильником</a:t>
            </a:r>
            <a:r>
              <a:rPr lang="ru-RU" altLang="ru-RU" sz="1600" dirty="0" smtClean="0">
                <a:solidFill>
                  <a:schemeClr val="bg1"/>
                </a:solidFill>
              </a:rPr>
              <a:t>»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10.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Робочий</a:t>
            </a:r>
            <a:r>
              <a:rPr lang="ru-RU" altLang="ru-RU" sz="1600" dirty="0" smtClean="0">
                <a:solidFill>
                  <a:schemeClr val="bg1"/>
                </a:solidFill>
              </a:rPr>
              <a:t> макет «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Отоплення</a:t>
            </a:r>
            <a:r>
              <a:rPr lang="ru-RU" altLang="ru-RU" sz="1600" dirty="0" smtClean="0">
                <a:solidFill>
                  <a:schemeClr val="bg1"/>
                </a:solidFill>
              </a:rPr>
              <a:t> (батарея,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полотенцесушка</a:t>
            </a:r>
            <a:r>
              <a:rPr lang="ru-RU" altLang="ru-RU" sz="1600" dirty="0" smtClean="0">
                <a:solidFill>
                  <a:schemeClr val="bg1"/>
                </a:solidFill>
              </a:rPr>
              <a:t>») </a:t>
            </a:r>
          </a:p>
          <a:p>
            <a:pPr lvl="2" algn="just" eaLnBrk="1" hangingPunct="1">
              <a:buFont typeface="Wingdings" pitchFamily="2" charset="2"/>
              <a:buChar char="§"/>
            </a:pPr>
            <a:r>
              <a:rPr lang="ru-RU" altLang="ru-RU" sz="1600" dirty="0" smtClean="0">
                <a:solidFill>
                  <a:schemeClr val="bg1"/>
                </a:solidFill>
              </a:rPr>
              <a:t>11. Система </a:t>
            </a:r>
            <a:r>
              <a:rPr lang="ru-RU" altLang="ru-RU" sz="1600" dirty="0" err="1" smtClean="0">
                <a:solidFill>
                  <a:schemeClr val="bg1"/>
                </a:solidFill>
              </a:rPr>
              <a:t>інсталації</a:t>
            </a:r>
            <a:r>
              <a:rPr lang="ru-RU" altLang="ru-RU" sz="1600" dirty="0" smtClean="0">
                <a:solidFill>
                  <a:schemeClr val="bg1"/>
                </a:solidFill>
              </a:rPr>
              <a:t> тощо.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716" y="4437112"/>
            <a:ext cx="362743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2195513" y="0"/>
            <a:ext cx="6764337" cy="1052513"/>
          </a:xfrm>
        </p:spPr>
        <p:txBody>
          <a:bodyPr/>
          <a:lstStyle/>
          <a:p>
            <a:pPr marL="571500" indent="-571500" algn="r" eaLnBrk="1" hangingPunct="1">
              <a:buFont typeface="Wingdings" pitchFamily="2" charset="2"/>
              <a:buChar char="q"/>
            </a:pPr>
            <a:r>
              <a:rPr lang="ru-RU" altLang="ru-RU" sz="3600" smtClean="0">
                <a:solidFill>
                  <a:schemeClr val="bg1"/>
                </a:solidFill>
              </a:rPr>
              <a:t>Кадрове забезпечення НПЦ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317041"/>
              </p:ext>
            </p:extLst>
          </p:nvPr>
        </p:nvGraphicFramePr>
        <p:xfrm>
          <a:off x="2700338" y="1052513"/>
          <a:ext cx="6119813" cy="5345113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35998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6795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9197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397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6795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679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28875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№ п\п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ПІБ педагога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 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                   посада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Педстаж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Категорія</a:t>
                      </a:r>
                      <a:endParaRPr lang="ru-RU" sz="1100" dirty="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\розряд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Підвищення кваліфікації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689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курси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uk-UA" sz="1200" dirty="0">
                          <a:effectLst/>
                        </a:rPr>
                        <a:t>стажування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52604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Єфіменко А.В. – керівник НПЦ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11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11 т.р.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НМЦ ПТО ПК та ІПП у Хмельн.обл.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№22771726\000195-16 від 12.04.2016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ДНЗ «Подільський ЦПТО» Довідка №2 від 19.02.2018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9537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Нікольчук Д.В. – викладач спецдисциплін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14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Вища категорія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ПДАТУ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№53 від 31.03.2017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ПДАТУ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№53 від 31.03.2017 р.</a:t>
                      </a:r>
                      <a:endParaRPr lang="ru-RU" sz="8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9537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3.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Жук М.Д. – майстер в\н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27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11 т.р.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ПДАТУ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№82 від 17.11.2017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ВТ «Рокор»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№5 від 14.08.2015 р.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5 розр. 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953781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4.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Корогода І.І. – майстер в\н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9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11 т.р.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ПДАТУ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№83 від 17.11.2017 р.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ВТ «Рокор»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Посв. №8 від 05.02.2018 р.</a:t>
                      </a:r>
                      <a:endParaRPr lang="ru-RU" sz="800" dirty="0">
                        <a:effectLst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uk-UA" sz="1100" dirty="0">
                          <a:effectLst/>
                        </a:rPr>
                        <a:t> </a:t>
                      </a:r>
                      <a:endParaRPr lang="ru-RU" sz="8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2597" marR="52597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pic>
        <p:nvPicPr>
          <p:cNvPr id="7217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6988" y="2205038"/>
            <a:ext cx="11525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1588" y="5218113"/>
            <a:ext cx="1222375" cy="162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575050"/>
            <a:ext cx="1285875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3" y="333375"/>
            <a:ext cx="2374900" cy="1782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4427538" y="758825"/>
            <a:ext cx="4384675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2200" dirty="0">
                <a:solidFill>
                  <a:schemeClr val="bg1"/>
                </a:solidFill>
              </a:rPr>
              <a:t>20.12.18 у </a:t>
            </a:r>
            <a:r>
              <a:rPr lang="ru-RU" altLang="ru-RU" sz="2200" dirty="0">
                <a:solidFill>
                  <a:schemeClr val="bg1"/>
                </a:solidFill>
              </a:rPr>
              <a:t>групі</a:t>
            </a:r>
            <a:r>
              <a:rPr lang="ru-RU" altLang="ru-RU" sz="2200" dirty="0">
                <a:solidFill>
                  <a:schemeClr val="bg1"/>
                </a:solidFill>
              </a:rPr>
              <a:t> №114 </a:t>
            </a:r>
            <a:r>
              <a:rPr lang="ru-RU" altLang="ru-RU" sz="2200" dirty="0">
                <a:solidFill>
                  <a:schemeClr val="bg1"/>
                </a:solidFill>
              </a:rPr>
              <a:t>пройшли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>
                <a:solidFill>
                  <a:schemeClr val="bg1"/>
                </a:solidFill>
              </a:rPr>
              <a:t>перевірні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роботи</a:t>
            </a:r>
            <a:r>
              <a:rPr lang="ru-RU" altLang="ru-RU" sz="2200" dirty="0">
                <a:solidFill>
                  <a:schemeClr val="bg1"/>
                </a:solidFill>
              </a:rPr>
              <a:t>. У НПЦ </a:t>
            </a:r>
            <a:r>
              <a:rPr lang="ru-RU" altLang="ru-RU" sz="2200" dirty="0" err="1">
                <a:solidFill>
                  <a:schemeClr val="bg1"/>
                </a:solidFill>
              </a:rPr>
              <a:t>сантехніків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учні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виконали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нарізання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різьби</a:t>
            </a:r>
            <a:r>
              <a:rPr lang="ru-RU" altLang="ru-RU" sz="2200" dirty="0">
                <a:solidFill>
                  <a:schemeClr val="bg1"/>
                </a:solidFill>
              </a:rPr>
              <a:t> плашкою, а </a:t>
            </a:r>
            <a:r>
              <a:rPr lang="ru-RU" altLang="ru-RU" sz="2200" dirty="0" err="1">
                <a:solidFill>
                  <a:schemeClr val="bg1"/>
                </a:solidFill>
              </a:rPr>
              <a:t>майстер</a:t>
            </a:r>
            <a:r>
              <a:rPr lang="ru-RU" altLang="ru-RU" sz="2200" dirty="0">
                <a:solidFill>
                  <a:schemeClr val="bg1"/>
                </a:solidFill>
              </a:rPr>
              <a:t> в/н Жук М.Д., старший </a:t>
            </a:r>
            <a:r>
              <a:rPr lang="ru-RU" altLang="ru-RU" sz="2200" dirty="0" err="1">
                <a:solidFill>
                  <a:schemeClr val="bg1"/>
                </a:solidFill>
              </a:rPr>
              <a:t>майстер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Побережна</a:t>
            </a:r>
            <a:r>
              <a:rPr lang="ru-RU" altLang="ru-RU" sz="2200" dirty="0">
                <a:solidFill>
                  <a:schemeClr val="bg1"/>
                </a:solidFill>
              </a:rPr>
              <a:t> Л.І. </a:t>
            </a:r>
            <a:r>
              <a:rPr lang="ru-RU" altLang="ru-RU" sz="2200" dirty="0" err="1">
                <a:solidFill>
                  <a:schemeClr val="bg1"/>
                </a:solidFill>
              </a:rPr>
              <a:t>перевірили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якість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виконання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робіт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майбутніми</a:t>
            </a:r>
            <a:r>
              <a:rPr lang="ru-RU" altLang="ru-RU" sz="2200" dirty="0">
                <a:solidFill>
                  <a:schemeClr val="bg1"/>
                </a:solidFill>
              </a:rPr>
              <a:t> монтажниками </a:t>
            </a:r>
            <a:r>
              <a:rPr lang="ru-RU" altLang="ru-RU" sz="2200" dirty="0" err="1">
                <a:solidFill>
                  <a:schemeClr val="bg1"/>
                </a:solidFill>
              </a:rPr>
              <a:t>санітарно-технічних</a:t>
            </a:r>
            <a:r>
              <a:rPr lang="ru-RU" altLang="ru-RU" sz="2200" dirty="0">
                <a:solidFill>
                  <a:schemeClr val="bg1"/>
                </a:solidFill>
              </a:rPr>
              <a:t> систем та </a:t>
            </a:r>
            <a:r>
              <a:rPr lang="ru-RU" altLang="ru-RU" sz="2200" dirty="0" err="1">
                <a:solidFill>
                  <a:schemeClr val="bg1"/>
                </a:solidFill>
              </a:rPr>
              <a:t>устаткування</a:t>
            </a:r>
            <a:r>
              <a:rPr lang="ru-RU" altLang="ru-RU" sz="22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819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115888"/>
            <a:ext cx="2746375" cy="206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438" y="2420938"/>
            <a:ext cx="1727200" cy="230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2276475"/>
            <a:ext cx="2174875" cy="290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33938"/>
            <a:ext cx="27003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9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2150" y="4292600"/>
            <a:ext cx="3203575" cy="2403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0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4725988"/>
            <a:ext cx="2700338" cy="202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01" name="TextBox 2"/>
          <p:cNvSpPr txBox="1">
            <a:spLocks noChangeArrowheads="1"/>
          </p:cNvSpPr>
          <p:nvPr/>
        </p:nvSpPr>
        <p:spPr bwMode="auto">
          <a:xfrm>
            <a:off x="3340100" y="188913"/>
            <a:ext cx="525621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Wingdings" pitchFamily="2" charset="2"/>
              <a:buChar char="q"/>
            </a:pPr>
            <a:r>
              <a:rPr lang="uk-UA" altLang="ru-RU" sz="3200">
                <a:solidFill>
                  <a:schemeClr val="bg1"/>
                </a:solidFill>
              </a:rPr>
              <a:t>Діяльність НПЦ </a:t>
            </a:r>
            <a:endParaRPr lang="ru-RU" altLang="ru-RU" sz="320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2339975" y="115888"/>
            <a:ext cx="6770688" cy="649287"/>
          </a:xfrm>
        </p:spPr>
        <p:txBody>
          <a:bodyPr/>
          <a:lstStyle/>
          <a:p>
            <a:pPr marL="457200" indent="-457200" eaLnBrk="1" hangingPunct="1">
              <a:buFont typeface="Wingdings" pitchFamily="2" charset="2"/>
              <a:buChar char="q"/>
            </a:pPr>
            <a:r>
              <a:rPr lang="uk-UA" altLang="ru-RU" sz="3200" smtClean="0">
                <a:solidFill>
                  <a:schemeClr val="bg1"/>
                </a:solidFill>
              </a:rPr>
              <a:t>Конкурси фахової майстерності</a:t>
            </a:r>
            <a:endParaRPr lang="ru-RU" altLang="ru-RU" sz="3200" smtClean="0">
              <a:solidFill>
                <a:schemeClr val="bg1"/>
              </a:solidFill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492500" y="1052513"/>
            <a:ext cx="5397500" cy="4114800"/>
          </a:xfrm>
        </p:spPr>
        <p:txBody>
          <a:bodyPr/>
          <a:lstStyle/>
          <a:p>
            <a:pPr algn="just" eaLnBrk="1" hangingPunct="1">
              <a:buFont typeface="Wingdings" pitchFamily="2" charset="2"/>
              <a:buChar char="§"/>
            </a:pPr>
            <a:r>
              <a:rPr lang="ru-RU" altLang="ru-RU" sz="2400" dirty="0" smtClean="0">
                <a:solidFill>
                  <a:schemeClr val="bg1"/>
                </a:solidFill>
              </a:rPr>
              <a:t>23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квітня</a:t>
            </a:r>
            <a:r>
              <a:rPr lang="ru-RU" altLang="ru-RU" sz="2400" dirty="0" smtClean="0">
                <a:solidFill>
                  <a:schemeClr val="bg1"/>
                </a:solidFill>
              </a:rPr>
              <a:t> 2019 року на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базі</a:t>
            </a:r>
            <a:r>
              <a:rPr lang="ru-RU" altLang="ru-RU" sz="2400" dirty="0" smtClean="0">
                <a:solidFill>
                  <a:schemeClr val="bg1"/>
                </a:solidFill>
              </a:rPr>
              <a:t> ДПТНЗ «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Броварський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професійний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ліцей</a:t>
            </a:r>
            <a:r>
              <a:rPr lang="ru-RU" altLang="ru-RU" sz="2400" dirty="0" smtClean="0">
                <a:solidFill>
                  <a:schemeClr val="bg1"/>
                </a:solidFill>
              </a:rPr>
              <a:t>» І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етап</a:t>
            </a:r>
            <a:r>
              <a:rPr lang="ru-RU" altLang="ru-RU" sz="2400" dirty="0" smtClean="0">
                <a:solidFill>
                  <a:schemeClr val="bg1"/>
                </a:solidFill>
              </a:rPr>
              <a:t>, а 16-18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травня</a:t>
            </a:r>
            <a:r>
              <a:rPr lang="ru-RU" altLang="ru-RU" sz="2400" dirty="0" smtClean="0">
                <a:solidFill>
                  <a:schemeClr val="bg1"/>
                </a:solidFill>
              </a:rPr>
              <a:t> на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виставці</a:t>
            </a:r>
            <a:r>
              <a:rPr lang="ru-RU" altLang="ru-RU" sz="2400" dirty="0" smtClean="0">
                <a:solidFill>
                  <a:schemeClr val="bg1"/>
                </a:solidFill>
              </a:rPr>
              <a:t> «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Акватерм</a:t>
            </a:r>
            <a:r>
              <a:rPr lang="ru-RU" altLang="ru-RU" sz="2400" dirty="0" smtClean="0">
                <a:solidFill>
                  <a:schemeClr val="bg1"/>
                </a:solidFill>
              </a:rPr>
              <a:t>», яка проходить в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міжнародному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виставковому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центрі</a:t>
            </a:r>
            <a:r>
              <a:rPr lang="ru-RU" altLang="ru-RU" sz="2400" dirty="0" smtClean="0">
                <a:solidFill>
                  <a:schemeClr val="bg1"/>
                </a:solidFill>
              </a:rPr>
              <a:t> в м.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Києві</a:t>
            </a:r>
            <a:r>
              <a:rPr lang="ru-RU" altLang="ru-RU" sz="2400" dirty="0" smtClean="0">
                <a:solidFill>
                  <a:schemeClr val="bg1"/>
                </a:solidFill>
              </a:rPr>
              <a:t>,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відбувся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фінал</a:t>
            </a:r>
            <a:r>
              <a:rPr lang="ru-RU" altLang="ru-RU" sz="2400" dirty="0" smtClean="0">
                <a:solidFill>
                  <a:schemeClr val="bg1"/>
                </a:solidFill>
              </a:rPr>
              <a:t> конкурсу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фахової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майстерності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серед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учнів</a:t>
            </a:r>
            <a:r>
              <a:rPr lang="ru-RU" altLang="ru-RU" sz="2400" dirty="0" smtClean="0">
                <a:solidFill>
                  <a:schemeClr val="bg1"/>
                </a:solidFill>
              </a:rPr>
              <a:t> ЗП(ПТ)О за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професією</a:t>
            </a:r>
            <a:r>
              <a:rPr lang="ru-RU" altLang="ru-RU" sz="2400" dirty="0" smtClean="0">
                <a:solidFill>
                  <a:schemeClr val="bg1"/>
                </a:solidFill>
              </a:rPr>
              <a:t> «Монтажник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санітарно-технічних</a:t>
            </a:r>
            <a:r>
              <a:rPr lang="ru-RU" altLang="ru-RU" sz="2400" dirty="0" smtClean="0">
                <a:solidFill>
                  <a:schemeClr val="bg1"/>
                </a:solidFill>
              </a:rPr>
              <a:t> систем і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устаткування</a:t>
            </a:r>
            <a:r>
              <a:rPr lang="ru-RU" altLang="ru-RU" sz="2400" dirty="0" smtClean="0">
                <a:solidFill>
                  <a:schemeClr val="bg1"/>
                </a:solidFill>
              </a:rPr>
              <a:t>» на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базі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яких</a:t>
            </a:r>
            <a:r>
              <a:rPr lang="ru-RU" altLang="ru-RU" sz="2400" dirty="0" smtClean="0">
                <a:solidFill>
                  <a:schemeClr val="bg1"/>
                </a:solidFill>
              </a:rPr>
              <a:t> створено НПЦ.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Учні</a:t>
            </a:r>
            <a:r>
              <a:rPr lang="ru-RU" altLang="ru-RU" sz="2400" dirty="0" smtClean="0">
                <a:solidFill>
                  <a:schemeClr val="bg1"/>
                </a:solidFill>
              </a:rPr>
              <a:t> Центру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Закревський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Родіон</a:t>
            </a:r>
            <a:r>
              <a:rPr lang="ru-RU" altLang="ru-RU" sz="2400" dirty="0" smtClean="0">
                <a:solidFill>
                  <a:schemeClr val="bg1"/>
                </a:solidFill>
              </a:rPr>
              <a:t> та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Корнійчук</a:t>
            </a:r>
            <a:r>
              <a:rPr lang="ru-RU" altLang="ru-RU" sz="2400" dirty="0" smtClean="0">
                <a:solidFill>
                  <a:schemeClr val="bg1"/>
                </a:solidFill>
              </a:rPr>
              <a:t> Антон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здобули</a:t>
            </a:r>
            <a:r>
              <a:rPr lang="ru-RU" altLang="ru-RU" sz="2400" dirty="0" smtClean="0">
                <a:solidFill>
                  <a:schemeClr val="bg1"/>
                </a:solidFill>
              </a:rPr>
              <a:t> у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півфіналі</a:t>
            </a:r>
            <a:r>
              <a:rPr lang="ru-RU" altLang="ru-RU" sz="2400" dirty="0" smtClean="0">
                <a:solidFill>
                  <a:schemeClr val="bg1"/>
                </a:solidFill>
              </a:rPr>
              <a:t> І</a:t>
            </a:r>
            <a:r>
              <a:rPr lang="en-US" altLang="ru-RU" sz="2400" dirty="0" smtClean="0">
                <a:solidFill>
                  <a:schemeClr val="bg1"/>
                </a:solidFill>
              </a:rPr>
              <a:t>I</a:t>
            </a:r>
            <a:r>
              <a:rPr lang="ru-RU" altLang="ru-RU" sz="2400" dirty="0" smtClean="0">
                <a:solidFill>
                  <a:schemeClr val="bg1"/>
                </a:solidFill>
              </a:rPr>
              <a:t>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місце</a:t>
            </a:r>
            <a:r>
              <a:rPr lang="ru-RU" altLang="ru-RU" sz="2400" dirty="0" smtClean="0">
                <a:solidFill>
                  <a:schemeClr val="bg1"/>
                </a:solidFill>
              </a:rPr>
              <a:t> та ІІІ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місце</a:t>
            </a:r>
            <a:r>
              <a:rPr lang="ru-RU" altLang="ru-RU" sz="2400" dirty="0" smtClean="0">
                <a:solidFill>
                  <a:schemeClr val="bg1"/>
                </a:solidFill>
              </a:rPr>
              <a:t> у </a:t>
            </a:r>
            <a:r>
              <a:rPr lang="ru-RU" altLang="ru-RU" sz="2400" dirty="0" err="1" smtClean="0">
                <a:solidFill>
                  <a:schemeClr val="bg1"/>
                </a:solidFill>
              </a:rPr>
              <a:t>фіналі</a:t>
            </a:r>
            <a:r>
              <a:rPr lang="ru-RU" altLang="ru-RU" sz="2400" dirty="0" smtClean="0">
                <a:solidFill>
                  <a:schemeClr val="bg1"/>
                </a:solidFill>
              </a:rPr>
              <a:t>.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 rotWithShape="1">
          <a:blip r:embed="rId2"/>
          <a:srcRect l="6629" t="23493" r="13165" b="24396"/>
          <a:stretch/>
        </p:blipFill>
        <p:spPr bwMode="auto">
          <a:xfrm>
            <a:off x="182563" y="5013325"/>
            <a:ext cx="3365500" cy="16398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 rotWithShape="1">
          <a:blip r:embed="rId3"/>
          <a:srcRect l="3730" t="21202" r="16189"/>
          <a:stretch/>
        </p:blipFill>
        <p:spPr bwMode="auto">
          <a:xfrm>
            <a:off x="107950" y="152400"/>
            <a:ext cx="1728788" cy="2266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 rotWithShape="1">
          <a:blip r:embed="rId4"/>
          <a:srcRect l="6890" t="23648" r="8956" b="15328"/>
          <a:stretch/>
        </p:blipFill>
        <p:spPr bwMode="auto">
          <a:xfrm>
            <a:off x="182563" y="3213100"/>
            <a:ext cx="2817812" cy="153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92275" y="1557338"/>
            <a:ext cx="1984375" cy="14874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Прямоугольник 1"/>
          <p:cNvSpPr>
            <a:spLocks noChangeArrowheads="1"/>
          </p:cNvSpPr>
          <p:nvPr/>
        </p:nvSpPr>
        <p:spPr bwMode="auto">
          <a:xfrm>
            <a:off x="3944938" y="715963"/>
            <a:ext cx="5057775" cy="5908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58775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1800">
                <a:solidFill>
                  <a:schemeClr val="bg1"/>
                </a:solidFill>
              </a:rPr>
              <a:t>В рамках проведення Тижня МК викладачів та майстрів в\н будівельних та електротехнічних професій пройшов конкурс фахової майстерності з професії "Монтажних санітарно-технічних систем та устаткування" (теоретичний тур). Викладач спецтехнології Нікольчук Д.В. запропонував 60 електронних текстів для перевірки знань учнів з предметів: технологія монтажу, матеріалознавство та охорона праці.</a:t>
            </a:r>
          </a:p>
          <a:p>
            <a:pPr algn="just" eaLnBrk="1" hangingPunct="1"/>
            <a:r>
              <a:rPr lang="ru-RU" altLang="ru-RU" sz="1800">
                <a:solidFill>
                  <a:schemeClr val="bg1"/>
                </a:solidFill>
              </a:rPr>
              <a:t>Практичний тур конкурсу фахової майстерності з професії "Монтажник санітарно-технічних систем та устаткування" провели майстер в/н Корогода І.І. та викладач Нікольчук Д.В. в НПЦ монтажників, де учні групи №124 провели монтаж опалювального приладу з під'єднанням його до подаючої та зворотньої магістралей. Гідравлічні випробування показали, що згідно з критеріями оцінювання конкурсу обв'язка виконана вірно, при приєднанні до магістральних труб герметичність з'єднань порушена не була.</a:t>
            </a: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55"/>
          <a:stretch>
            <a:fillRect/>
          </a:stretch>
        </p:blipFill>
        <p:spPr bwMode="auto">
          <a:xfrm>
            <a:off x="349250" y="160338"/>
            <a:ext cx="1584325" cy="174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2275" y="4789488"/>
            <a:ext cx="137636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8" y="2108200"/>
            <a:ext cx="1835150" cy="2447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2393950"/>
            <a:ext cx="1730375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4700588"/>
            <a:ext cx="1431925" cy="190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115888"/>
            <a:ext cx="1563688" cy="210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925" y="5005388"/>
            <a:ext cx="1204913" cy="161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50" name="TextBox 3"/>
          <p:cNvSpPr txBox="1">
            <a:spLocks noChangeArrowheads="1"/>
          </p:cNvSpPr>
          <p:nvPr/>
        </p:nvSpPr>
        <p:spPr bwMode="auto">
          <a:xfrm>
            <a:off x="3743325" y="160338"/>
            <a:ext cx="535940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Wingdings" pitchFamily="2" charset="2"/>
              <a:buChar char="q"/>
            </a:pPr>
            <a:r>
              <a:rPr lang="uk-UA" altLang="ru-RU" sz="2800" b="1">
                <a:solidFill>
                  <a:schemeClr val="bg1"/>
                </a:solidFill>
              </a:rPr>
              <a:t>Тижні фахової майстерності</a:t>
            </a:r>
            <a:endParaRPr lang="ru-RU" altLang="ru-RU" sz="28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Світлина від Кам'янець-Подільський Міський Центр Зайнятості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583113"/>
            <a:ext cx="1651000" cy="220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8" y="4764088"/>
            <a:ext cx="2682875" cy="201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655888"/>
            <a:ext cx="2403475" cy="180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9" name="Прямоугольник 1"/>
          <p:cNvSpPr>
            <a:spLocks noChangeArrowheads="1"/>
          </p:cNvSpPr>
          <p:nvPr/>
        </p:nvSpPr>
        <p:spPr bwMode="auto">
          <a:xfrm>
            <a:off x="3648075" y="623888"/>
            <a:ext cx="5265738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3238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/>
            <a:r>
              <a:rPr lang="ru-RU" altLang="ru-RU" sz="2200" dirty="0" err="1">
                <a:solidFill>
                  <a:schemeClr val="bg1"/>
                </a:solidFill>
              </a:rPr>
              <a:t>Профорієнтаційний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квест</a:t>
            </a:r>
            <a:r>
              <a:rPr lang="ru-RU" altLang="ru-RU" sz="2200" dirty="0">
                <a:solidFill>
                  <a:schemeClr val="bg1"/>
                </a:solidFill>
              </a:rPr>
              <a:t> «</a:t>
            </a:r>
            <a:r>
              <a:rPr lang="ru-RU" altLang="ru-RU" sz="2200" dirty="0" err="1">
                <a:solidFill>
                  <a:schemeClr val="bg1"/>
                </a:solidFill>
              </a:rPr>
              <a:t>Мозаїка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професій</a:t>
            </a:r>
            <a:r>
              <a:rPr lang="ru-RU" altLang="ru-RU" sz="2200" dirty="0">
                <a:solidFill>
                  <a:schemeClr val="bg1"/>
                </a:solidFill>
              </a:rPr>
              <a:t>» для </a:t>
            </a:r>
            <a:r>
              <a:rPr lang="ru-RU" altLang="ru-RU" sz="2200" dirty="0" err="1">
                <a:solidFill>
                  <a:schemeClr val="bg1"/>
                </a:solidFill>
              </a:rPr>
              <a:t>учнів</a:t>
            </a:r>
            <a:r>
              <a:rPr lang="ru-RU" altLang="ru-RU" sz="2200" dirty="0">
                <a:solidFill>
                  <a:schemeClr val="bg1"/>
                </a:solidFill>
              </a:rPr>
              <a:t> 8-9 </a:t>
            </a:r>
            <a:r>
              <a:rPr lang="ru-RU" altLang="ru-RU" sz="2200" dirty="0" err="1">
                <a:solidFill>
                  <a:schemeClr val="bg1"/>
                </a:solidFill>
              </a:rPr>
              <a:t>класів</a:t>
            </a:r>
            <a:r>
              <a:rPr lang="ru-RU" altLang="ru-RU" sz="2200" dirty="0">
                <a:solidFill>
                  <a:schemeClr val="bg1"/>
                </a:solidFill>
              </a:rPr>
              <a:t>, в рамках </a:t>
            </a:r>
            <a:r>
              <a:rPr lang="ru-RU" altLang="ru-RU" sz="2200" dirty="0" err="1">
                <a:solidFill>
                  <a:schemeClr val="bg1"/>
                </a:solidFill>
              </a:rPr>
              <a:t>проектів</a:t>
            </a:r>
            <a:r>
              <a:rPr lang="ru-RU" altLang="ru-RU" sz="2200" dirty="0">
                <a:solidFill>
                  <a:schemeClr val="bg1"/>
                </a:solidFill>
              </a:rPr>
              <a:t> «Твоя формула </a:t>
            </a:r>
            <a:r>
              <a:rPr lang="ru-RU" altLang="ru-RU" sz="2200" dirty="0" err="1">
                <a:solidFill>
                  <a:schemeClr val="bg1"/>
                </a:solidFill>
              </a:rPr>
              <a:t>успіху</a:t>
            </a:r>
            <a:r>
              <a:rPr lang="ru-RU" altLang="ru-RU" sz="2200" dirty="0">
                <a:solidFill>
                  <a:schemeClr val="bg1"/>
                </a:solidFill>
              </a:rPr>
              <a:t>» та «</a:t>
            </a:r>
            <a:r>
              <a:rPr lang="ru-RU" altLang="ru-RU" sz="2200" dirty="0" err="1">
                <a:solidFill>
                  <a:schemeClr val="bg1"/>
                </a:solidFill>
              </a:rPr>
              <a:t>Молодіжна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столиця</a:t>
            </a:r>
            <a:r>
              <a:rPr lang="ru-RU" altLang="ru-RU" sz="2200" dirty="0">
                <a:solidFill>
                  <a:schemeClr val="bg1"/>
                </a:solidFill>
              </a:rPr>
              <a:t> </a:t>
            </a:r>
            <a:r>
              <a:rPr lang="ru-RU" altLang="ru-RU" sz="2200" dirty="0" err="1">
                <a:solidFill>
                  <a:schemeClr val="bg1"/>
                </a:solidFill>
              </a:rPr>
              <a:t>України</a:t>
            </a:r>
            <a:r>
              <a:rPr lang="ru-RU" altLang="ru-RU" sz="2200" dirty="0" smtClean="0">
                <a:solidFill>
                  <a:schemeClr val="bg1"/>
                </a:solidFill>
              </a:rPr>
              <a:t>»</a:t>
            </a:r>
            <a:r>
              <a:rPr lang="en-US" altLang="ru-RU" sz="2200" dirty="0">
                <a:solidFill>
                  <a:schemeClr val="bg1"/>
                </a:solidFill>
              </a:rPr>
              <a:t>.</a:t>
            </a:r>
            <a:r>
              <a:rPr lang="ru-RU" altLang="ru-RU" sz="2200" dirty="0" smtClean="0">
                <a:solidFill>
                  <a:schemeClr val="bg1"/>
                </a:solidFill>
              </a:rPr>
              <a:t> </a:t>
            </a:r>
            <a:r>
              <a:rPr lang="ru-RU" altLang="ru-RU" sz="2200" dirty="0">
                <a:solidFill>
                  <a:schemeClr val="bg1"/>
                </a:solidFill>
              </a:rPr>
              <a:t>10.04.2019р./ </a:t>
            </a:r>
            <a:r>
              <a:rPr lang="ru-RU" altLang="ru-RU" sz="2200" dirty="0">
                <a:solidFill>
                  <a:srgbClr val="FF0000"/>
                </a:solidFill>
              </a:rPr>
              <a:t>ЩЕ дата!!!</a:t>
            </a:r>
          </a:p>
        </p:txBody>
      </p:sp>
      <p:pic>
        <p:nvPicPr>
          <p:cNvPr id="11270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575" y="2655888"/>
            <a:ext cx="2662238" cy="199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2628900"/>
            <a:ext cx="2700337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4835525"/>
            <a:ext cx="2627312" cy="197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3" name="Picture 12" descr="Світлина від Кам'янець-Подільський Міський Центр Зайнятості.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03188"/>
            <a:ext cx="3313112" cy="2452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4" name="TextBox 5"/>
          <p:cNvSpPr txBox="1">
            <a:spLocks noChangeArrowheads="1"/>
          </p:cNvSpPr>
          <p:nvPr/>
        </p:nvSpPr>
        <p:spPr bwMode="auto">
          <a:xfrm>
            <a:off x="3389313" y="41275"/>
            <a:ext cx="5722937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 eaLnBrk="1" hangingPunct="1">
              <a:buFont typeface="Wingdings" pitchFamily="2" charset="2"/>
              <a:buChar char="q"/>
            </a:pPr>
            <a:r>
              <a:rPr lang="uk-UA" altLang="ru-RU" sz="3200" b="1">
                <a:solidFill>
                  <a:schemeClr val="bg1"/>
                </a:solidFill>
              </a:rPr>
              <a:t>Профорієнтаційна робота</a:t>
            </a:r>
            <a:endParaRPr lang="ru-RU" altLang="ru-RU" sz="3200" b="1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НПЦ монтажників">
  <a:themeElements>
    <a:clrScheme name="Тема Office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Тема Offic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>НПЦ монтажників</Template>
  <TotalTime>22</TotalTime>
  <Words>1032</Words>
  <Application>Microsoft Office PowerPoint</Application>
  <PresentationFormat>Экран (4:3)</PresentationFormat>
  <Paragraphs>163</Paragraphs>
  <Slides>12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3" baseType="lpstr">
      <vt:lpstr>НПЦ монтажників</vt:lpstr>
      <vt:lpstr>Звіт про роботу  навчально-практичного центру  з професії «Монтажник санітарно-технічних систем та устаткування»             Доповідач:         Рущак М.Ю.,      директор Центру</vt:lpstr>
      <vt:lpstr>НПЦ з професії «Монтажник санітарно-технічних систем та устаткування»</vt:lpstr>
      <vt:lpstr>Основні напрями роботи НПЦ</vt:lpstr>
      <vt:lpstr>План НПЦ </vt:lpstr>
      <vt:lpstr>Кадрове забезпечення НПЦ</vt:lpstr>
      <vt:lpstr>Презентация PowerPoint</vt:lpstr>
      <vt:lpstr>Конкурси фахової майстерності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про роботу  навчально-практичного центру  з професії «Монтажник санітарно-технічних систем та устаткування»             Доповідач:         Рущак М.Ю.,      директор Центру</dc:title>
  <dc:creator>Yaroslav</dc:creator>
  <cp:lastModifiedBy>admin</cp:lastModifiedBy>
  <cp:revision>5</cp:revision>
  <dcterms:created xsi:type="dcterms:W3CDTF">2019-12-15T20:22:29Z</dcterms:created>
  <dcterms:modified xsi:type="dcterms:W3CDTF">2019-12-16T07:17:57Z</dcterms:modified>
</cp:coreProperties>
</file>